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5"/>
  </p:notesMasterIdLst>
  <p:handoutMasterIdLst>
    <p:handoutMasterId r:id="rId16"/>
  </p:handoutMasterIdLst>
  <p:sldIdLst>
    <p:sldId id="258" r:id="rId3"/>
    <p:sldId id="259" r:id="rId4"/>
    <p:sldId id="260" r:id="rId5"/>
    <p:sldId id="261" r:id="rId6"/>
    <p:sldId id="263" r:id="rId7"/>
    <p:sldId id="262" r:id="rId8"/>
    <p:sldId id="264" r:id="rId9"/>
    <p:sldId id="266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72" y="6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49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6F081-8781-4431-8FD4-2CF608CD7C47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E42EF-B2A2-4428-A098-E6934E284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19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CA47C-B7FD-4BE9-B0E6-81BA758D95F2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716F0-385D-4F6E-BE54-A09D410D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26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716F0-385D-4F6E-BE54-A09D410D24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4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024136-D290-48F3-A182-4C46BEB5146B}" type="datetime1">
              <a:rPr lang="en-US" smtClean="0"/>
              <a:t>9/1/2016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/>
          <a:lstStyle>
            <a:lvl1pPr marR="9144" algn="l">
              <a:defRPr sz="4000" b="1" cap="all" spc="0" baseline="0">
                <a:solidFill>
                  <a:schemeClr val="tx2"/>
                </a:solidFill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74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7D44C-38B1-4D0F-9006-D5774F331095}" type="datetime1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4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D518A-FD4F-4358-B95B-9DB5A17160FB}" type="datetime1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2A9F4F-03AD-4497-A65D-076601BD41D2}" type="datetime1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8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FBF3AC-A781-43AA-8BD5-B12F49168B94}" type="datetime1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60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256A41-C91B-43FF-9881-F5DA9878418F}" type="datetime1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anchor="ctr"/>
          <a:lstStyle>
            <a:lvl1pPr marL="73152" indent="0" algn="l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anchor="ctr"/>
          <a:lstStyle>
            <a:lvl1pPr marL="73152" indent="0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7AA76-41EE-4C13-950E-E611B8B8FC52}" type="datetime1">
              <a:rPr lang="en-US" smtClean="0"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407A26-E7BC-4498-97E4-87AF12377CA9}" type="datetime1">
              <a:rPr lang="en-US" smtClean="0"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1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EA4171-1117-4486-993C-35A7470D8847}" type="datetime1">
              <a:rPr lang="en-US" smtClean="0"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9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2A4CB8-1563-4663-81DB-74EB416C19BE}" type="datetime1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8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/>
          <a:lstStyle>
            <a:extLst/>
          </a:lstStyle>
          <a:p>
            <a:fld id="{0C6724CE-2468-448B-87C1-A92EDD78369B}" type="datetime1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2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D11720-76E7-46E6-B0AA-057287C42052}" type="datetime1">
              <a:rPr lang="en-US" smtClean="0"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65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WvufFwdqMz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Civics: </a:t>
            </a:r>
            <a:br>
              <a:rPr lang="en-US" dirty="0" smtClean="0"/>
            </a:br>
            <a:r>
              <a:rPr lang="en-US" dirty="0" smtClean="0"/>
              <a:t>The Live Action Interactive </a:t>
            </a:r>
            <a:br>
              <a:rPr lang="en-US" dirty="0" smtClean="0"/>
            </a:br>
            <a:r>
              <a:rPr lang="en-US" dirty="0" smtClean="0"/>
              <a:t>Video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Fines involve a loss of money from your salary or account for violations of class rules.</a:t>
            </a:r>
          </a:p>
          <a:p>
            <a:endParaRPr lang="en-US" dirty="0"/>
          </a:p>
          <a:p>
            <a:r>
              <a:rPr lang="en-US" dirty="0" smtClean="0"/>
              <a:t>Sample Fines:</a:t>
            </a:r>
          </a:p>
          <a:p>
            <a:pPr lvl="1"/>
            <a:r>
              <a:rPr lang="en-US" dirty="0" smtClean="0"/>
              <a:t>Dishonesty - $1000.00 per count</a:t>
            </a:r>
          </a:p>
          <a:p>
            <a:pPr lvl="1"/>
            <a:r>
              <a:rPr lang="en-US" dirty="0" smtClean="0"/>
              <a:t>Rudeness/incivility - $500</a:t>
            </a:r>
          </a:p>
          <a:p>
            <a:pPr lvl="1"/>
            <a:r>
              <a:rPr lang="en-US" dirty="0" smtClean="0"/>
              <a:t>Unprofessionalism/messy area - $500</a:t>
            </a:r>
          </a:p>
          <a:p>
            <a:pPr lvl="1"/>
            <a:r>
              <a:rPr lang="en-US" dirty="0" smtClean="0"/>
              <a:t>Tardiness (without pass) - $350</a:t>
            </a:r>
            <a:endParaRPr lang="en-US" dirty="0"/>
          </a:p>
        </p:txBody>
      </p:sp>
      <p:pic>
        <p:nvPicPr>
          <p:cNvPr id="8194" name="Picture 2" descr="https://thenypost.files.wordpress.com/2014/02/cops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70871"/>
            <a:ext cx="5326971" cy="355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83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game is a work in progress and will need your help to make it work</a:t>
            </a:r>
          </a:p>
          <a:p>
            <a:endParaRPr lang="en-US" dirty="0"/>
          </a:p>
          <a:p>
            <a:r>
              <a:rPr lang="en-US" dirty="0" smtClean="0"/>
              <a:t>Let’s have some fun while we’re at it!</a:t>
            </a:r>
            <a:endParaRPr lang="en-US" dirty="0"/>
          </a:p>
        </p:txBody>
      </p:sp>
      <p:pic>
        <p:nvPicPr>
          <p:cNvPr id="9218" name="Picture 2" descr="http://sd.keepcalm-o-matic.co.uk/i/keep-calm-and-let-s-have-fun-9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827" y="1770063"/>
            <a:ext cx="387939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99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Rock</a:t>
            </a:r>
            <a:endParaRPr lang="en-US" dirty="0"/>
          </a:p>
        </p:txBody>
      </p:sp>
      <p:pic>
        <p:nvPicPr>
          <p:cNvPr id="6" name="WvufFwdqMz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92121" y="1640848"/>
            <a:ext cx="9017358" cy="50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2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Game 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Mr. Staten is a huge video game player</a:t>
            </a:r>
          </a:p>
          <a:p>
            <a:pPr lvl="1"/>
            <a:r>
              <a:rPr lang="en-US" dirty="0" smtClean="0"/>
              <a:t>Yes, I do have Origin and Steam</a:t>
            </a:r>
          </a:p>
          <a:p>
            <a:pPr lvl="1"/>
            <a:r>
              <a:rPr lang="en-US" dirty="0" smtClean="0"/>
              <a:t>Some of my favorite games are </a:t>
            </a:r>
            <a:r>
              <a:rPr lang="en-US" i="1" dirty="0" smtClean="0"/>
              <a:t>Mass Effect </a:t>
            </a:r>
            <a:r>
              <a:rPr lang="en-US" dirty="0" smtClean="0"/>
              <a:t>(don’t talk to me about the ending of the third one), </a:t>
            </a:r>
            <a:r>
              <a:rPr lang="en-US" i="1" dirty="0" smtClean="0"/>
              <a:t>The Division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i="1" dirty="0" smtClean="0"/>
              <a:t>Star </a:t>
            </a:r>
            <a:r>
              <a:rPr lang="en-US" i="1" dirty="0" smtClean="0"/>
              <a:t>Wars: Knights of the Old Republic</a:t>
            </a:r>
            <a:r>
              <a:rPr lang="en-US" dirty="0" smtClean="0"/>
              <a:t>, and </a:t>
            </a:r>
            <a:r>
              <a:rPr lang="en-US" i="1" dirty="0" smtClean="0"/>
              <a:t>The Lord of the Rings: The Third Age</a:t>
            </a:r>
            <a:endParaRPr lang="en-US" dirty="0"/>
          </a:p>
        </p:txBody>
      </p:sp>
      <p:pic>
        <p:nvPicPr>
          <p:cNvPr id="1026" name="Picture 2" descr="http://static.comicvine.com/uploads/original/9/99892/2193187-mass_effect_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518569"/>
            <a:ext cx="53848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06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Rise of an Empire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Drawing influences from the board game </a:t>
            </a:r>
            <a:r>
              <a:rPr lang="en-US" i="1" dirty="0" smtClean="0"/>
              <a:t>Monopoly</a:t>
            </a:r>
            <a:r>
              <a:rPr lang="en-US" dirty="0" smtClean="0"/>
              <a:t>, </a:t>
            </a:r>
            <a:r>
              <a:rPr lang="en-US" i="1" dirty="0" smtClean="0"/>
              <a:t>Mass Effect</a:t>
            </a:r>
            <a:r>
              <a:rPr lang="en-US" dirty="0" smtClean="0"/>
              <a:t>, and </a:t>
            </a:r>
            <a:r>
              <a:rPr lang="en-US" i="1" dirty="0" smtClean="0"/>
              <a:t>Civilization V</a:t>
            </a:r>
            <a:r>
              <a:rPr lang="en-US" dirty="0" smtClean="0"/>
              <a:t>, this year, American Civics is turning itself </a:t>
            </a:r>
            <a:r>
              <a:rPr lang="en-US" smtClean="0"/>
              <a:t>into a video </a:t>
            </a:r>
            <a:r>
              <a:rPr lang="en-US" dirty="0" smtClean="0"/>
              <a:t>game</a:t>
            </a:r>
          </a:p>
          <a:p>
            <a:endParaRPr lang="en-US" dirty="0"/>
          </a:p>
          <a:p>
            <a:r>
              <a:rPr lang="en-US" dirty="0" smtClean="0"/>
              <a:t>Just like a role-playing game (RPG), you will have the opportunity to assume the role of a character and play the class and its lessons to victory</a:t>
            </a:r>
            <a:endParaRPr lang="en-US" dirty="0"/>
          </a:p>
        </p:txBody>
      </p:sp>
      <p:pic>
        <p:nvPicPr>
          <p:cNvPr id="2050" name="Picture 2" descr="http://thewilsonconcept.com/wp-content/uploads/2015/06/lotRETURNofthekin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203796"/>
            <a:ext cx="5384800" cy="365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7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Money, Money, Money, Money…</a:t>
            </a:r>
            <a:r>
              <a:rPr lang="en-US" dirty="0" err="1" smtClean="0"/>
              <a:t>Monaaaaay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will have the opportunity to earn a salary (income from Staten Stacks) through classroom jobs, completing homework, and bonuses</a:t>
            </a:r>
          </a:p>
          <a:p>
            <a:r>
              <a:rPr lang="en-US" dirty="0" smtClean="0"/>
              <a:t>Money is spent in four ways:</a:t>
            </a:r>
          </a:p>
          <a:p>
            <a:pPr lvl="1"/>
            <a:r>
              <a:rPr lang="en-US" dirty="0" smtClean="0"/>
              <a:t>1. Monthly rent</a:t>
            </a:r>
          </a:p>
          <a:p>
            <a:pPr lvl="1"/>
            <a:r>
              <a:rPr lang="en-US" dirty="0" smtClean="0"/>
              <a:t>2. Purchasing level power-ups</a:t>
            </a:r>
          </a:p>
          <a:p>
            <a:pPr lvl="1"/>
            <a:r>
              <a:rPr lang="en-US" dirty="0" smtClean="0"/>
              <a:t>3. Buying prizes</a:t>
            </a:r>
          </a:p>
          <a:p>
            <a:pPr lvl="1"/>
            <a:r>
              <a:rPr lang="en-US" dirty="0" smtClean="0"/>
              <a:t>4. Paying fines</a:t>
            </a:r>
          </a:p>
          <a:p>
            <a:endParaRPr lang="en-US" dirty="0"/>
          </a:p>
        </p:txBody>
      </p:sp>
      <p:pic>
        <p:nvPicPr>
          <p:cNvPr id="3074" name="Picture 2" descr="http://admintell.napco.com/ee/images/uploads/appletell/iPodMonopoly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29" y="2730321"/>
            <a:ext cx="5473521" cy="227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Income and Salaries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Salaries are earned by performing your classroom job and completing homework regularly</a:t>
            </a:r>
          </a:p>
          <a:p>
            <a:endParaRPr lang="en-US" dirty="0" smtClean="0"/>
          </a:p>
          <a:p>
            <a:r>
              <a:rPr lang="en-US" dirty="0" smtClean="0"/>
              <a:t>Bonuses are also paid (at will) for exceptional service</a:t>
            </a:r>
          </a:p>
          <a:p>
            <a:endParaRPr lang="en-US" dirty="0"/>
          </a:p>
          <a:p>
            <a:r>
              <a:rPr lang="en-US" dirty="0" smtClean="0"/>
              <a:t>Each student will have an online checking account to store their funds and money</a:t>
            </a:r>
          </a:p>
          <a:p>
            <a:endParaRPr lang="en-US" dirty="0"/>
          </a:p>
          <a:p>
            <a:r>
              <a:rPr lang="en-US" dirty="0" smtClean="0"/>
              <a:t>Mr. Staten maintains the central bank for paying salaries and bonuses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6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Paying Rent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Every desk has the name of a city we will be studying over the course of the year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That seat is yours and you will be given the lease to the city and you will pay a monthly </a:t>
            </a:r>
            <a:r>
              <a:rPr lang="en-US" dirty="0" smtClean="0"/>
              <a:t>rent of $1000 Staten Stacks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Rent is due on the first Friday of the month</a:t>
            </a:r>
          </a:p>
          <a:p>
            <a:pPr lvl="1"/>
            <a:r>
              <a:rPr lang="en-US" dirty="0" smtClean="0"/>
              <a:t>Failure to pay rent could mean a loss of privileges, power-ups, or ranking!</a:t>
            </a:r>
          </a:p>
        </p:txBody>
      </p:sp>
      <p:pic>
        <p:nvPicPr>
          <p:cNvPr id="4098" name="Picture 2" descr="https://c1.staticflickr.com/1/26/61056391_31343afdc6_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" y="2082324"/>
            <a:ext cx="5201920" cy="39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5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Corporation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you choose to, you can purchase the title to your desk and own it…and no longer have to pay rent to the bank!</a:t>
            </a:r>
          </a:p>
          <a:p>
            <a:endParaRPr lang="en-US" dirty="0"/>
          </a:p>
          <a:p>
            <a:r>
              <a:rPr lang="en-US" dirty="0" smtClean="0"/>
              <a:t>You can even purchase the title to other desks and have rent paid to you to increase your income!</a:t>
            </a:r>
            <a:endParaRPr lang="en-US" dirty="0"/>
          </a:p>
        </p:txBody>
      </p:sp>
      <p:pic>
        <p:nvPicPr>
          <p:cNvPr id="5122" name="Picture 2" descr="http://rentconferencerooms.com/wp-content/uploads/2014/03/The-Boardroom-Trafalgar-Hotel-London-Conference-Room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350294"/>
            <a:ext cx="5384800" cy="336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2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Prizes and Rewards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Students who pay their rent on time will also be able to spend money on prizes…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At monthly auctions during Office Hours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Or save your money for the big prizes at the end of the year!</a:t>
            </a:r>
          </a:p>
        </p:txBody>
      </p:sp>
      <p:pic>
        <p:nvPicPr>
          <p:cNvPr id="7170" name="Picture 2" descr="http://cdn2-b.examiner.com/sites/default/files/styles/image_content_width/hash/da/30/1346861322_3821_bob3.jpg?itok=E_2187Sj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56" y="2137893"/>
            <a:ext cx="5808445" cy="345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39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and Power-ups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can also purchase ranks along the various assignment tracks</a:t>
            </a:r>
          </a:p>
          <a:p>
            <a:endParaRPr lang="en-US" dirty="0" smtClean="0"/>
          </a:p>
          <a:p>
            <a:r>
              <a:rPr lang="en-US" dirty="0" smtClean="0"/>
              <a:t>Assignments will sometimes have a focus where you can become an expert on a particular historical subject that may interest you:</a:t>
            </a:r>
          </a:p>
          <a:p>
            <a:pPr lvl="1"/>
            <a:r>
              <a:rPr lang="en-US" dirty="0" smtClean="0"/>
              <a:t>Military, Political, Scientific, Diplomatic, and Economic tracks</a:t>
            </a:r>
            <a:endParaRPr lang="en-US" dirty="0"/>
          </a:p>
        </p:txBody>
      </p:sp>
      <p:pic>
        <p:nvPicPr>
          <p:cNvPr id="6146" name="Picture 2" descr="http://img.gawkerassets.com/img/17il6h9yn12bmjpg/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518569"/>
            <a:ext cx="53848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39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ghtfall design templat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ghtfall design template" id="{8E782A46-4514-4890-A557-B2C16D284495}" vid="{905231CD-0261-44B0-B7D7-6EDADDAACF34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32C19C-A75B-4E3F-8B30-1035B9FCAD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Nightfall design slides</Template>
  <TotalTime>0</TotalTime>
  <Words>513</Words>
  <Application>Microsoft Office PowerPoint</Application>
  <PresentationFormat>Widescreen</PresentationFormat>
  <Paragraphs>60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Wingdings</vt:lpstr>
      <vt:lpstr>Wingdings 2</vt:lpstr>
      <vt:lpstr>Wingdings 3</vt:lpstr>
      <vt:lpstr>Nightfall design template</vt:lpstr>
      <vt:lpstr>American Civics:  The Live Action Interactive  Video Game</vt:lpstr>
      <vt:lpstr>Game Up</vt:lpstr>
      <vt:lpstr>Rise of an Empire</vt:lpstr>
      <vt:lpstr>Money, Money, Money, Money…Monaaaaay</vt:lpstr>
      <vt:lpstr>Income and Salaries</vt:lpstr>
      <vt:lpstr>Paying Rent</vt:lpstr>
      <vt:lpstr>The Corporation</vt:lpstr>
      <vt:lpstr>Prizes and Rewards</vt:lpstr>
      <vt:lpstr>Levels and Power-ups</vt:lpstr>
      <vt:lpstr>Fines</vt:lpstr>
      <vt:lpstr>Remember…</vt:lpstr>
      <vt:lpstr>Let’s Rock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2015-07-21T20:54:16Z</dcterms:created>
  <dcterms:modified xsi:type="dcterms:W3CDTF">2016-09-01T11:52:36Z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TC034605339991</vt:lpwstr>
  </property>
</Properties>
</file>